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6" r:id="rId3"/>
    <p:sldId id="257" r:id="rId4"/>
    <p:sldId id="258" r:id="rId5"/>
    <p:sldId id="259" r:id="rId6"/>
    <p:sldId id="262" r:id="rId7"/>
    <p:sldId id="279" r:id="rId8"/>
    <p:sldId id="263" r:id="rId9"/>
    <p:sldId id="264" r:id="rId10"/>
    <p:sldId id="267" r:id="rId11"/>
    <p:sldId id="268" r:id="rId12"/>
    <p:sldId id="269" r:id="rId13"/>
    <p:sldId id="270" r:id="rId14"/>
    <p:sldId id="265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2" r:id="rId25"/>
    <p:sldId id="283" r:id="rId26"/>
    <p:sldId id="281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80B12-70E4-4EE7-B499-97699BE914B5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B83C3-E2B1-4EAE-8BB5-884151BCA0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1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B83C3-E2B1-4EAE-8BB5-884151BCA07F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528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6DEF-6716-4740-B119-D63E1370AD72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2F21F-E039-4CDE-B7F0-30C123DBEB80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9B82-67E9-4663-9951-13863089C0C9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ABC9-5502-40CB-B796-DCAE64616005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2B6A5-15DF-4F7D-B1A2-47D5700C1BD7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ED3C-B882-4932-BB9C-70A12A666487}" type="datetime1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3D69-51AB-42E3-971C-8B7D612DE147}" type="datetime1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5202-4BD2-450C-88E7-F2F6E402FDD2}" type="datetime1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EEC6-3AA9-4A93-BB95-9E9E5FAF45DC}" type="datetime1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7692B-7FB7-4304-A0B1-6981D1473001}" type="datetime1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A755-DC89-4B4A-B329-C888BDCC5D25}" type="datetime1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2D2D0-7359-47B4-9827-57A141F5627B}" type="datetime1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Основные </a:t>
            </a:r>
            <a:r>
              <a:rPr lang="ru-RU" b="1" dirty="0" smtClean="0"/>
              <a:t>понятия </a:t>
            </a:r>
            <a:r>
              <a:rPr lang="ru-RU" b="1" dirty="0" err="1" smtClean="0"/>
              <a:t>биостатистики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62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Вероятность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Tx/>
                  <a:buChar char="-"/>
                </a:pPr>
                <a:r>
                  <a:rPr lang="ru-RU" dirty="0" smtClean="0"/>
                  <a:t>это числовая мера возможности события.</a:t>
                </a:r>
              </a:p>
              <a:p>
                <a:pPr marL="0" indent="0">
                  <a:buNone/>
                </a:pPr>
                <a:r>
                  <a:rPr lang="ru-RU" dirty="0" smtClean="0"/>
                  <a:t>Вероятностью </a:t>
                </a:r>
                <a:r>
                  <a:rPr lang="en-US" dirty="0" smtClean="0"/>
                  <a:t>P </a:t>
                </a:r>
                <a:r>
                  <a:rPr lang="ru-RU" dirty="0" smtClean="0"/>
                  <a:t>наступления случайного отношения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ru-RU" dirty="0" smtClean="0"/>
                  <a:t>, где </a:t>
                </a:r>
                <a:r>
                  <a:rPr lang="en-US" dirty="0" smtClean="0"/>
                  <a:t>N(a) – </a:t>
                </a:r>
                <a:r>
                  <a:rPr lang="ru-RU" dirty="0" smtClean="0"/>
                  <a:t>число всех благоприятных исходов, а </a:t>
                </a:r>
                <a:r>
                  <a:rPr lang="en-US" dirty="0" smtClean="0"/>
                  <a:t>N – </a:t>
                </a:r>
                <a:r>
                  <a:rPr lang="ru-RU" dirty="0" smtClean="0"/>
                  <a:t>число всех возможных исходов эксперимента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20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6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Генеральная совокупность и </a:t>
            </a:r>
            <a:r>
              <a:rPr lang="ru-RU" dirty="0" smtClean="0"/>
              <a:t>выборка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Генеральная </a:t>
            </a:r>
            <a:r>
              <a:rPr lang="ru-RU" dirty="0" smtClean="0"/>
              <a:t>совокупность </a:t>
            </a:r>
            <a:r>
              <a:rPr lang="ru-RU" dirty="0"/>
              <a:t>– все множество объектов, </a:t>
            </a:r>
            <a:r>
              <a:rPr lang="ru-RU" dirty="0" smtClean="0"/>
              <a:t>в</a:t>
            </a:r>
            <a:r>
              <a:rPr lang="en-US" dirty="0" smtClean="0"/>
              <a:t> </a:t>
            </a:r>
            <a:r>
              <a:rPr lang="ru-RU" dirty="0" smtClean="0"/>
              <a:t>отношении </a:t>
            </a:r>
            <a:r>
              <a:rPr lang="ru-RU" dirty="0"/>
              <a:t>которых формулируется исследовательская гипотеза</a:t>
            </a:r>
          </a:p>
          <a:p>
            <a:r>
              <a:rPr lang="ru-RU" dirty="0" smtClean="0"/>
              <a:t>Выборка </a:t>
            </a:r>
            <a:r>
              <a:rPr lang="ru-RU" dirty="0"/>
              <a:t>– ограниченная по численности группа </a:t>
            </a:r>
            <a:r>
              <a:rPr lang="ru-RU" dirty="0" smtClean="0"/>
              <a:t>объектов, </a:t>
            </a:r>
            <a:r>
              <a:rPr lang="ru-RU" dirty="0"/>
              <a:t>отбираемая из генеральной совокупности </a:t>
            </a:r>
            <a:r>
              <a:rPr lang="ru-RU" dirty="0" smtClean="0"/>
              <a:t>для</a:t>
            </a:r>
            <a:r>
              <a:rPr lang="en-US" dirty="0" smtClean="0"/>
              <a:t> </a:t>
            </a:r>
            <a:r>
              <a:rPr lang="ru-RU" dirty="0" smtClean="0"/>
              <a:t>изучения </a:t>
            </a:r>
            <a:r>
              <a:rPr lang="ru-RU" dirty="0"/>
              <a:t>ее свойств</a:t>
            </a:r>
          </a:p>
          <a:p>
            <a:r>
              <a:rPr lang="ru-RU" dirty="0" smtClean="0"/>
              <a:t>Репрезентативность </a:t>
            </a:r>
            <a:r>
              <a:rPr lang="ru-RU" dirty="0"/>
              <a:t>выборки </a:t>
            </a:r>
            <a:r>
              <a:rPr lang="en-US" dirty="0" smtClean="0"/>
              <a:t> – </a:t>
            </a:r>
            <a:r>
              <a:rPr lang="ru-RU" dirty="0" smtClean="0"/>
              <a:t>способность </a:t>
            </a:r>
            <a:r>
              <a:rPr lang="ru-RU" dirty="0"/>
              <a:t>выборки представлять изучаемые явления </a:t>
            </a:r>
            <a:r>
              <a:rPr lang="ru-RU" dirty="0" smtClean="0"/>
              <a:t>достаточно</a:t>
            </a:r>
            <a:r>
              <a:rPr lang="en-US" dirty="0" smtClean="0"/>
              <a:t> </a:t>
            </a:r>
            <a:r>
              <a:rPr lang="ru-RU" dirty="0" smtClean="0"/>
              <a:t>полно </a:t>
            </a:r>
            <a:r>
              <a:rPr lang="ru-RU" dirty="0"/>
              <a:t>с точки зрения их изменчивости в генеральной </a:t>
            </a:r>
            <a:r>
              <a:rPr lang="ru-RU" dirty="0" smtClean="0"/>
              <a:t>совокупности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95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Что такое значимость? Шуточный пример</a:t>
            </a:r>
          </a:p>
        </p:txBody>
      </p:sp>
      <p:pic>
        <p:nvPicPr>
          <p:cNvPr id="4" name="Объект 3" descr="https://batrachos.com/sites/default/files/pictures/Biomerty/rabbits_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3600400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batrachos.com/sites/default/files/pictures/Biomerty/rabbits_3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68760"/>
            <a:ext cx="3600400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batrachos.com/sites/default/files/pictures/Biomerty/rabbits_4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29000"/>
            <a:ext cx="3600400" cy="2880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batrachos.com/sites/default/files/pictures/Biomerty/rabbits_5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29000"/>
            <a:ext cx="3600400" cy="2880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s://batrachos.com/sites/default/files/pictures/Biomerty/rabbits_6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973" y="2068408"/>
            <a:ext cx="3440430" cy="27675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7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dirty="0"/>
              <a:t>Статистические </a:t>
            </a:r>
            <a:r>
              <a:rPr lang="ru-RU" sz="2800" dirty="0" smtClean="0"/>
              <a:t>гипотезы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76064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Нулевая гипотеза </a:t>
            </a:r>
            <a:r>
              <a:rPr lang="ru-RU" dirty="0"/>
              <a:t>– гипотеза об отсутствии различий (утверждение </a:t>
            </a:r>
            <a:r>
              <a:rPr lang="ru-RU" dirty="0" smtClean="0"/>
              <a:t>об отсутствии </a:t>
            </a:r>
            <a:r>
              <a:rPr lang="ru-RU" dirty="0"/>
              <a:t>различий в значениях или об отсутствии связи в генеральной совокупности)</a:t>
            </a:r>
          </a:p>
          <a:p>
            <a:r>
              <a:rPr lang="ru-RU" dirty="0" smtClean="0"/>
              <a:t>Согласно </a:t>
            </a:r>
            <a:r>
              <a:rPr lang="ru-RU" dirty="0"/>
              <a:t>нулевой гипотезе (Н</a:t>
            </a:r>
            <a:r>
              <a:rPr lang="ru-RU" baseline="-25000" dirty="0"/>
              <a:t>0</a:t>
            </a:r>
            <a:r>
              <a:rPr lang="ru-RU" dirty="0"/>
              <a:t>), различие между значениями недостаточно значительно, </a:t>
            </a:r>
            <a:r>
              <a:rPr lang="ru-RU" dirty="0" smtClean="0"/>
              <a:t>а независимая </a:t>
            </a:r>
            <a:r>
              <a:rPr lang="ru-RU" dirty="0"/>
              <a:t>переменная не оказывает никакого </a:t>
            </a:r>
            <a:r>
              <a:rPr lang="ru-RU" dirty="0" smtClean="0"/>
              <a:t>влияния.</a:t>
            </a:r>
            <a:r>
              <a:rPr lang="ru-RU" dirty="0"/>
              <a:t> </a:t>
            </a:r>
            <a:r>
              <a:rPr lang="ru-RU" dirty="0" smtClean="0"/>
              <a:t>Альтернативная гипотеза </a:t>
            </a:r>
            <a:r>
              <a:rPr lang="ru-RU" dirty="0"/>
              <a:t>– гипотеза о значимости </a:t>
            </a:r>
            <a:r>
              <a:rPr lang="ru-RU" dirty="0" smtClean="0"/>
              <a:t>различий (утверждает </a:t>
            </a:r>
            <a:r>
              <a:rPr lang="ru-RU" dirty="0"/>
              <a:t>наличие различий или существование связи)</a:t>
            </a:r>
          </a:p>
          <a:p>
            <a:r>
              <a:rPr lang="ru-RU" dirty="0" smtClean="0"/>
              <a:t>Альтернативная </a:t>
            </a:r>
            <a:r>
              <a:rPr lang="ru-RU" dirty="0"/>
              <a:t>гипотеза (H</a:t>
            </a:r>
            <a:r>
              <a:rPr lang="ru-RU" baseline="-25000" dirty="0"/>
              <a:t>А</a:t>
            </a:r>
            <a:r>
              <a:rPr lang="ru-RU" dirty="0"/>
              <a:t>) является «рабочей» гипотезой исследования. </a:t>
            </a:r>
            <a:r>
              <a:rPr lang="ru-RU" dirty="0" smtClean="0"/>
              <a:t>В соответствии </a:t>
            </a:r>
            <a:r>
              <a:rPr lang="ru-RU" dirty="0"/>
              <a:t>с этой гипотезой, различия достаточно значимы и обусловлены </a:t>
            </a:r>
            <a:r>
              <a:rPr lang="ru-RU" dirty="0" smtClean="0"/>
              <a:t>влиянием независимой </a:t>
            </a:r>
            <a:r>
              <a:rPr lang="ru-RU" dirty="0"/>
              <a:t>переменной</a:t>
            </a:r>
          </a:p>
          <a:p>
            <a:r>
              <a:rPr lang="ru-RU" dirty="0" smtClean="0"/>
              <a:t>Ненаправленная </a:t>
            </a:r>
            <a:r>
              <a:rPr lang="ru-RU" dirty="0"/>
              <a:t>и направленная альтернативы</a:t>
            </a:r>
          </a:p>
          <a:p>
            <a:pPr marL="0" indent="0" algn="ctr">
              <a:buNone/>
            </a:pPr>
            <a:r>
              <a:rPr lang="ru-RU" dirty="0"/>
              <a:t>Н</a:t>
            </a:r>
            <a:r>
              <a:rPr lang="ru-RU" baseline="-25000" dirty="0"/>
              <a:t>0</a:t>
            </a:r>
            <a:r>
              <a:rPr lang="ru-RU" dirty="0"/>
              <a:t>: </a:t>
            </a:r>
            <a:r>
              <a:rPr lang="el-GR" dirty="0"/>
              <a:t>μ=50</a:t>
            </a:r>
          </a:p>
          <a:p>
            <a:pPr marL="0" indent="0" algn="ctr">
              <a:buNone/>
            </a:pPr>
            <a:r>
              <a:rPr lang="ru-RU" dirty="0"/>
              <a:t>Н</a:t>
            </a:r>
            <a:r>
              <a:rPr lang="ru-RU" baseline="-25000" dirty="0"/>
              <a:t>А</a:t>
            </a:r>
            <a:r>
              <a:rPr lang="ru-RU" dirty="0"/>
              <a:t>: </a:t>
            </a:r>
            <a:r>
              <a:rPr lang="el-GR" dirty="0"/>
              <a:t>μ≠50</a:t>
            </a:r>
          </a:p>
          <a:p>
            <a:pPr marL="0" indent="0" algn="ctr">
              <a:buNone/>
            </a:pPr>
            <a:r>
              <a:rPr lang="ru-RU" dirty="0"/>
              <a:t>Н</a:t>
            </a:r>
            <a:r>
              <a:rPr lang="ru-RU" baseline="-25000" dirty="0"/>
              <a:t>А</a:t>
            </a:r>
            <a:r>
              <a:rPr lang="ru-RU" dirty="0"/>
              <a:t>: </a:t>
            </a:r>
            <a:r>
              <a:rPr lang="el-GR" dirty="0"/>
              <a:t>μ&gt;50</a:t>
            </a:r>
          </a:p>
          <a:p>
            <a:pPr marL="0" indent="0" algn="ctr">
              <a:buNone/>
            </a:pPr>
            <a:r>
              <a:rPr lang="ru-RU" dirty="0"/>
              <a:t>Н</a:t>
            </a:r>
            <a:r>
              <a:rPr lang="ru-RU" baseline="-25000" dirty="0"/>
              <a:t>А</a:t>
            </a:r>
            <a:r>
              <a:rPr lang="ru-RU" dirty="0"/>
              <a:t>: </a:t>
            </a:r>
            <a:r>
              <a:rPr lang="el-GR" dirty="0"/>
              <a:t>μ&lt;50</a:t>
            </a:r>
          </a:p>
          <a:p>
            <a:r>
              <a:rPr lang="ru-RU" dirty="0" smtClean="0"/>
              <a:t>Нулевая </a:t>
            </a:r>
            <a:r>
              <a:rPr lang="ru-RU" dirty="0"/>
              <a:t>и альтернативная гипотезы представляют полную группу несовместных </a:t>
            </a:r>
            <a:r>
              <a:rPr lang="ru-RU" dirty="0" smtClean="0"/>
              <a:t>событий: отклонение </a:t>
            </a:r>
            <a:r>
              <a:rPr lang="ru-RU" dirty="0"/>
              <a:t>одной влечет принятие другой</a:t>
            </a:r>
          </a:p>
          <a:p>
            <a:r>
              <a:rPr lang="ru-RU" dirty="0" smtClean="0"/>
              <a:t>Основной </a:t>
            </a:r>
            <a:r>
              <a:rPr lang="ru-RU" dirty="0"/>
              <a:t>принцип метода проверки гипотез состоит в том, что выдвигается </a:t>
            </a:r>
            <a:r>
              <a:rPr lang="ru-RU" dirty="0" smtClean="0"/>
              <a:t>нулевая гипотеза </a:t>
            </a:r>
            <a:r>
              <a:rPr lang="ru-RU" dirty="0"/>
              <a:t>Н</a:t>
            </a:r>
            <a:r>
              <a:rPr lang="ru-RU" baseline="-25000" dirty="0"/>
              <a:t>0</a:t>
            </a:r>
            <a:r>
              <a:rPr lang="ru-RU" dirty="0"/>
              <a:t>, с тем чтобы попытаться опровергнуть ее и тем самым </a:t>
            </a:r>
            <a:r>
              <a:rPr lang="ru-RU" dirty="0" smtClean="0"/>
              <a:t>подтвердить альтернативную </a:t>
            </a:r>
            <a:r>
              <a:rPr lang="ru-RU" dirty="0"/>
              <a:t>гипотезу H</a:t>
            </a:r>
            <a:r>
              <a:rPr lang="ru-RU" baseline="-25000" dirty="0"/>
              <a:t>А</a:t>
            </a:r>
            <a:r>
              <a:rPr lang="ru-RU" dirty="0"/>
              <a:t>. Если результаты статистического теста, используемого </a:t>
            </a:r>
            <a:r>
              <a:rPr lang="ru-RU" dirty="0" smtClean="0"/>
              <a:t>для анализа </a:t>
            </a:r>
            <a:r>
              <a:rPr lang="ru-RU" dirty="0"/>
              <a:t>разницы между средними, окажутся таковы, что позволят отклонить Н</a:t>
            </a:r>
            <a:r>
              <a:rPr lang="ru-RU" baseline="-25000" dirty="0"/>
              <a:t>0</a:t>
            </a:r>
            <a:r>
              <a:rPr lang="ru-RU" dirty="0"/>
              <a:t>, это </a:t>
            </a:r>
            <a:r>
              <a:rPr lang="ru-RU" dirty="0" smtClean="0"/>
              <a:t>будет означать</a:t>
            </a:r>
            <a:r>
              <a:rPr lang="ru-RU" dirty="0"/>
              <a:t>, что верна Н</a:t>
            </a:r>
            <a:r>
              <a:rPr lang="ru-RU" baseline="-25000" dirty="0"/>
              <a:t>А</a:t>
            </a:r>
            <a:r>
              <a:rPr lang="ru-RU" dirty="0"/>
              <a:t>, т.е. выдвинутая рабочая гипотеза подтверждается</a:t>
            </a:r>
          </a:p>
          <a:p>
            <a:r>
              <a:rPr lang="ru-RU" dirty="0" smtClean="0"/>
              <a:t>Не </a:t>
            </a:r>
            <a:r>
              <a:rPr lang="ru-RU" dirty="0"/>
              <a:t>можем отклонить нулевую гипотезу - не значит «принять» </a:t>
            </a:r>
            <a:r>
              <a:rPr lang="ru-RU" dirty="0" smtClean="0"/>
              <a:t>альтернативную (нулевая </a:t>
            </a:r>
            <a:r>
              <a:rPr lang="ru-RU" dirty="0"/>
              <a:t>гипотеза никогда не может быть абсолютно подтверждена!)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50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/>
              <a:t>Что такое статистическая значимость (p-уровень)?</a:t>
            </a:r>
            <a:r>
              <a:rPr lang="ru-RU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Основной результат проверки статистической гипотезы; </a:t>
            </a:r>
            <a:r>
              <a:rPr lang="ru-RU" dirty="0" smtClean="0"/>
              <a:t>это</a:t>
            </a:r>
            <a:r>
              <a:rPr lang="en-US" dirty="0" smtClean="0"/>
              <a:t> </a:t>
            </a:r>
            <a:r>
              <a:rPr lang="ru-RU" dirty="0" smtClean="0"/>
              <a:t>вероятность </a:t>
            </a:r>
            <a:r>
              <a:rPr lang="ru-RU" dirty="0" smtClean="0"/>
              <a:t>получения данного результата выборочного исследования при условии, что на самом деле для генеральной совокупности верна нулевая статистическая гипотеза —то есть связи нет; это вероятность того, что обнаруженная связь носит случайный характер, а не является свойством совокупности. Именно статистическая значимость, р-уровень значимости является количественной оценкой надежности связи: чем меньше эта вероятность, тем надежнее связь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Чем меньше значение р-уровня, тем выше статистическая значимость результата исследования, подтверждающего научную гипотезу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i="1" dirty="0"/>
              <a:t>Факторы</a:t>
            </a:r>
            <a:r>
              <a:rPr lang="ru-RU" i="1" dirty="0" smtClean="0"/>
              <a:t>, влияющие на уровень значимости. Уровень значимости при прочих равных условиях выше (значение р-уровня меньше), если</a:t>
            </a:r>
            <a:r>
              <a:rPr lang="ru-RU" i="1" dirty="0"/>
              <a:t>:</a:t>
            </a:r>
            <a:endParaRPr lang="ru-RU" dirty="0"/>
          </a:p>
          <a:p>
            <a:r>
              <a:rPr lang="ru-RU" dirty="0" smtClean="0"/>
              <a:t>Величина связи (различия) больше</a:t>
            </a:r>
            <a:r>
              <a:rPr lang="ru-RU" dirty="0"/>
              <a:t>;</a:t>
            </a:r>
          </a:p>
          <a:p>
            <a:r>
              <a:rPr lang="ru-RU" dirty="0" smtClean="0"/>
              <a:t>Изменчивость признака (признаков) меньше</a:t>
            </a:r>
            <a:r>
              <a:rPr lang="ru-RU" dirty="0"/>
              <a:t>;</a:t>
            </a:r>
          </a:p>
          <a:p>
            <a:r>
              <a:rPr lang="ru-RU" dirty="0" smtClean="0"/>
              <a:t>Объем выборки (выборок) больше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34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Уровни статистической значимости: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р&gt;0,1 </a:t>
            </a:r>
            <a:r>
              <a:rPr lang="ru-RU" dirty="0" smtClean="0"/>
              <a:t>–Принимается Н</a:t>
            </a:r>
            <a:r>
              <a:rPr lang="ru-RU" baseline="-25000" dirty="0" smtClean="0"/>
              <a:t>0</a:t>
            </a:r>
            <a:r>
              <a:rPr lang="ru-RU" dirty="0" smtClean="0"/>
              <a:t> –</a:t>
            </a:r>
            <a:r>
              <a:rPr lang="ru-RU" baseline="-25000" dirty="0" smtClean="0"/>
              <a:t> </a:t>
            </a:r>
            <a:r>
              <a:rPr lang="ru-RU" dirty="0" smtClean="0"/>
              <a:t>Статистически достоверные различия не обнаружены</a:t>
            </a:r>
            <a:r>
              <a:rPr lang="ru-RU" dirty="0"/>
              <a:t>;</a:t>
            </a:r>
          </a:p>
          <a:p>
            <a:r>
              <a:rPr lang="ru-RU" b="1" dirty="0" smtClean="0"/>
              <a:t>р≤0,1 </a:t>
            </a:r>
            <a:r>
              <a:rPr lang="ru-RU" dirty="0" smtClean="0"/>
              <a:t>– Сомнения в истинности Н</a:t>
            </a:r>
            <a:r>
              <a:rPr lang="ru-RU" baseline="-25000" dirty="0" smtClean="0"/>
              <a:t>0 </a:t>
            </a:r>
            <a:r>
              <a:rPr lang="ru-RU" dirty="0" smtClean="0"/>
              <a:t>–Различия обнаружены на уровне статистической тенденции</a:t>
            </a:r>
            <a:r>
              <a:rPr lang="ru-RU" dirty="0"/>
              <a:t>;</a:t>
            </a:r>
          </a:p>
          <a:p>
            <a:r>
              <a:rPr lang="ru-RU" b="1" dirty="0" smtClean="0"/>
              <a:t>р≤0,05 </a:t>
            </a:r>
            <a:r>
              <a:rPr lang="ru-RU" dirty="0" smtClean="0"/>
              <a:t>значимость, отклонение Н</a:t>
            </a:r>
            <a:r>
              <a:rPr lang="ru-RU" baseline="-25000" dirty="0" smtClean="0"/>
              <a:t>0</a:t>
            </a:r>
            <a:r>
              <a:rPr lang="ru-RU" dirty="0" smtClean="0"/>
              <a:t> –обнаружены статистически значимые (достоверные)различия</a:t>
            </a:r>
            <a:r>
              <a:rPr lang="ru-RU" dirty="0"/>
              <a:t>;</a:t>
            </a:r>
          </a:p>
          <a:p>
            <a:r>
              <a:rPr lang="ru-RU" b="1" dirty="0" smtClean="0"/>
              <a:t>р≤0,01 </a:t>
            </a:r>
            <a:r>
              <a:rPr lang="ru-RU" dirty="0" smtClean="0"/>
              <a:t>высокая значимость, отклонение Н</a:t>
            </a:r>
            <a:r>
              <a:rPr lang="ru-RU" baseline="-25000" dirty="0" smtClean="0"/>
              <a:t>0</a:t>
            </a:r>
            <a:r>
              <a:rPr lang="ru-RU" dirty="0" smtClean="0"/>
              <a:t> –Различия обнаружены на высоком уровне статистической значимости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02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Статистическая значимость и количество выполненных анализов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Ч</a:t>
            </a:r>
            <a:r>
              <a:rPr lang="ru-RU" dirty="0" smtClean="0"/>
              <a:t>ем </a:t>
            </a:r>
            <a:r>
              <a:rPr lang="ru-RU" dirty="0"/>
              <a:t>больше число анализов вы проведете с совокупностью собранных данных, тем большее число значимых (на выбранном уровне) результатов будет обнаружено чисто случайно. </a:t>
            </a:r>
            <a:r>
              <a:rPr lang="ru-RU" dirty="0" smtClean="0"/>
              <a:t>Некоторые </a:t>
            </a:r>
            <a:r>
              <a:rPr lang="ru-RU" dirty="0"/>
              <a:t>статистические методы, включающие много сравнений, </a:t>
            </a:r>
            <a:r>
              <a:rPr lang="ru-RU" dirty="0" smtClean="0"/>
              <a:t>производят </a:t>
            </a:r>
            <a:r>
              <a:rPr lang="ru-RU" dirty="0"/>
              <a:t>специальную корректировку или поправку на общее число сравнений. М</a:t>
            </a:r>
            <a:r>
              <a:rPr lang="ru-RU" dirty="0" smtClean="0"/>
              <a:t>ногие </a:t>
            </a:r>
            <a:r>
              <a:rPr lang="ru-RU" dirty="0"/>
              <a:t>статистические методы (особенно простые методы разведочного анализа данных) не предлагают какого-либо способа решения данной проблемы. Поэтому исследователь должен с осторожностью оценивать надежность неожиданных результатов.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43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Почему более сильные зависимости между переменными являются более </a:t>
            </a:r>
            <a:r>
              <a:rPr lang="ru-RU" sz="2800" b="1" dirty="0" smtClean="0"/>
              <a:t>значимыми?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Если предполагать отсутствие зависимости между соответствующими переменными в популяции, то наиболее вероятно ожидать, что в исследуемой выборке связь между этими переменными также будет отсутствовать. Ч</a:t>
            </a:r>
            <a:r>
              <a:rPr lang="ru-RU" dirty="0" smtClean="0"/>
              <a:t>ем </a:t>
            </a:r>
            <a:r>
              <a:rPr lang="ru-RU" dirty="0"/>
              <a:t>более сильная зависимость обнаружена в выборке, тем менее вероятно, что этой зависимости нет в популяции, из которой она извлечена.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Величина </a:t>
            </a:r>
            <a:r>
              <a:rPr lang="ru-RU" dirty="0"/>
              <a:t>зависимости и значимость тесно </a:t>
            </a:r>
            <a:r>
              <a:rPr lang="ru-RU" dirty="0" smtClean="0"/>
              <a:t>связаны между собой. </a:t>
            </a:r>
          </a:p>
          <a:p>
            <a:pPr marL="0" indent="0">
              <a:buNone/>
            </a:pPr>
            <a:r>
              <a:rPr lang="ru-RU" dirty="0" smtClean="0"/>
              <a:t>Указанная </a:t>
            </a:r>
            <a:r>
              <a:rPr lang="ru-RU" dirty="0"/>
              <a:t>связь между зависимостью и значимостью имеет место только при фиксированном объеме </a:t>
            </a:r>
            <a:r>
              <a:rPr lang="ru-RU" dirty="0" smtClean="0"/>
              <a:t>выборки.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3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Пример: "отношение числа новорожденных мальчиков к числу новорожденных девочек</a:t>
            </a:r>
            <a:r>
              <a:rPr lang="ru-RU" sz="3200" b="1" dirty="0" smtClean="0"/>
              <a:t>"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Имеются </a:t>
            </a:r>
            <a:r>
              <a:rPr lang="ru-RU" dirty="0"/>
              <a:t>2 больницы. Предположим, что в первой из них ежедневно рождается 120 детей, во второй только 12. В среднем отношение числа мальчиков, рождающихся в каждой больнице, к числу девочек 50/50. Однажды девочек родилось вдвое больше, чем мальчиков. Спрашивается, для какой больницы данное событие более вероятно?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9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Почему слабые связи могут быть значимо доказаны только на больших </a:t>
            </a:r>
            <a:r>
              <a:rPr lang="ru-RU" sz="3200" b="1" dirty="0" smtClean="0"/>
              <a:t>выборках?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Предыдущий пример показывает</a:t>
            </a:r>
            <a:r>
              <a:rPr lang="ru-RU" dirty="0"/>
              <a:t>, что если связь между переменными "объективно" слабая (т.е. свойства выборки близки к свойствам </a:t>
            </a:r>
            <a:r>
              <a:rPr lang="ru-RU" dirty="0" smtClean="0"/>
              <a:t>генеральной совокупности), </a:t>
            </a:r>
            <a:r>
              <a:rPr lang="ru-RU" dirty="0"/>
              <a:t>то не существует иного способа проверить такую зависимость кроме как исследовать выборку достаточно большого объема. Даже если выборка, находящаяся в вашем распоряжении, совершенно репрезентативна, эффект не будет статистически значимым, если выборка мала. Аналогично, если зависимость "объективно" (в </a:t>
            </a:r>
            <a:r>
              <a:rPr lang="ru-RU" dirty="0" smtClean="0"/>
              <a:t>генеральной совокупности) </a:t>
            </a:r>
            <a:r>
              <a:rPr lang="ru-RU" dirty="0"/>
              <a:t>очень сильная, тогда она может быть обнаружена с высокой степенью значимости даже на очень маленькой выборке.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0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Что такое </a:t>
            </a:r>
            <a:r>
              <a:rPr lang="ru-RU" dirty="0" err="1"/>
              <a:t>биостатистика</a:t>
            </a:r>
            <a:r>
              <a:rPr lang="ru-RU" dirty="0"/>
              <a:t> и зачем она </a:t>
            </a:r>
            <a:r>
              <a:rPr lang="ru-RU" dirty="0" smtClean="0"/>
              <a:t>нужна?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Статистический анализ результатов биологических исследований позволяет решать несколько типов задач:</a:t>
            </a:r>
          </a:p>
          <a:p>
            <a:r>
              <a:rPr lang="ru-RU" dirty="0" smtClean="0"/>
              <a:t>наглядно </a:t>
            </a:r>
            <a:r>
              <a:rPr lang="ru-RU" dirty="0"/>
              <a:t>представлять результаты описания разнообразия изучаемых объектов;</a:t>
            </a:r>
          </a:p>
          <a:p>
            <a:r>
              <a:rPr lang="ru-RU" dirty="0" smtClean="0"/>
              <a:t>обоснованно </a:t>
            </a:r>
            <a:r>
              <a:rPr lang="ru-RU" dirty="0"/>
              <a:t>(с определенной вероятностью ошибки) принимать или не принимать предположения о наличии закономерностей, отражающихся в варьировании изучаемой величины;</a:t>
            </a:r>
          </a:p>
          <a:p>
            <a:r>
              <a:rPr lang="ru-RU" dirty="0" smtClean="0"/>
              <a:t>обнаруживать </a:t>
            </a:r>
            <a:r>
              <a:rPr lang="ru-RU" dirty="0"/>
              <a:t>неявные закономерности, скрытые в варьировании изучаемых данных.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86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Можно ли отсутствие связей рассматривать как значимый результат?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Чем слабее зависимость между переменными, тем большего объема требуется выборка, чтобы значимо ее </a:t>
            </a:r>
            <a:r>
              <a:rPr lang="ru-RU" dirty="0" smtClean="0"/>
              <a:t>обнаружить.</a:t>
            </a:r>
          </a:p>
          <a:p>
            <a:r>
              <a:rPr lang="ru-RU" dirty="0" smtClean="0"/>
              <a:t>Необходимый </a:t>
            </a:r>
            <a:r>
              <a:rPr lang="ru-RU" dirty="0"/>
              <a:t>минимальный размер выборки возрастает, когда степень эффекта, который нужно доказать, убывает. Когда эффект близок к 0, необходимый объем выборки для его отчетливого доказательства приближается к </a:t>
            </a:r>
            <a:r>
              <a:rPr lang="ru-RU" dirty="0" smtClean="0"/>
              <a:t>бесконечности.</a:t>
            </a:r>
          </a:p>
          <a:p>
            <a:r>
              <a:rPr lang="ru-RU" dirty="0" smtClean="0"/>
              <a:t>Статистическая </a:t>
            </a:r>
            <a:r>
              <a:rPr lang="ru-RU" dirty="0"/>
              <a:t>значимость представляет вероятность того, что подобный результат был бы получен при проверке всей популяции в целом.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83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Как измерить величину зависимости между </a:t>
            </a:r>
            <a:r>
              <a:rPr lang="ru-RU" b="1" dirty="0" smtClean="0"/>
              <a:t>переменными?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Выбор </a:t>
            </a:r>
            <a:r>
              <a:rPr lang="ru-RU" dirty="0"/>
              <a:t>определенной меры в конкретном исследовании зависит от числа переменных, используемых шкал измерения, природы зависимостей и т.д.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Большинство </a:t>
            </a:r>
            <a:r>
              <a:rPr lang="ru-RU" dirty="0"/>
              <a:t>этих </a:t>
            </a:r>
            <a:r>
              <a:rPr lang="ru-RU" dirty="0" smtClean="0"/>
              <a:t>мер подчиняются </a:t>
            </a:r>
            <a:r>
              <a:rPr lang="ru-RU" dirty="0"/>
              <a:t>общему принципу: они пытаются оценить наблюдаемую зависимость, сравнивая ее с "максимальной мыслимой зависимостью" между рассматриваемыми переменными.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О</a:t>
            </a:r>
            <a:r>
              <a:rPr lang="ru-RU" dirty="0" smtClean="0"/>
              <a:t>бычный </a:t>
            </a:r>
            <a:r>
              <a:rPr lang="ru-RU" dirty="0"/>
              <a:t>способ выполнить такие оценки заключается в том, чтобы посмотреть как варьируются значения переменных и затем подсчитать, какую часть всей имеющейся вариации можно объяснить наличием "общей" ("совместной") вариации двух (или более) переменных.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Статистический </a:t>
            </a:r>
            <a:r>
              <a:rPr lang="ru-RU" dirty="0" smtClean="0"/>
              <a:t>критерий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Статистический критерий </a:t>
            </a:r>
            <a:r>
              <a:rPr lang="en-US" dirty="0" smtClean="0"/>
              <a:t>—</a:t>
            </a:r>
            <a:r>
              <a:rPr lang="ru-RU" dirty="0" smtClean="0"/>
              <a:t>это инструмент определения уровня статистической значимости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i="1" dirty="0" smtClean="0"/>
              <a:t>Критерий включает в себя</a:t>
            </a:r>
            <a:r>
              <a:rPr lang="ru-RU" i="1" dirty="0"/>
              <a:t>:</a:t>
            </a:r>
            <a:endParaRPr lang="ru-RU" dirty="0"/>
          </a:p>
          <a:p>
            <a:r>
              <a:rPr lang="ru-RU" dirty="0" smtClean="0"/>
              <a:t>Формулу расчета эмпирического значения критерия по выборочным статистикам</a:t>
            </a:r>
            <a:r>
              <a:rPr lang="ru-RU" dirty="0"/>
              <a:t>;</a:t>
            </a:r>
          </a:p>
          <a:p>
            <a:r>
              <a:rPr lang="ru-RU" dirty="0" smtClean="0"/>
              <a:t>Правило (формулу) определения числа степеней свободы</a:t>
            </a:r>
            <a:r>
              <a:rPr lang="ru-RU" dirty="0"/>
              <a:t>;</a:t>
            </a:r>
          </a:p>
          <a:p>
            <a:r>
              <a:rPr lang="ru-RU" dirty="0" smtClean="0"/>
              <a:t>Теоретическое распределение для данного числа степеней свободы</a:t>
            </a:r>
            <a:r>
              <a:rPr lang="ru-RU" dirty="0"/>
              <a:t>;</a:t>
            </a:r>
          </a:p>
          <a:p>
            <a:r>
              <a:rPr lang="ru-RU" dirty="0" smtClean="0"/>
              <a:t>Правило соотнесения эмпирического значения критерия с теоретическим распределением для определения вероятности того, что Н</a:t>
            </a:r>
            <a:r>
              <a:rPr lang="ru-RU" baseline="-25000" dirty="0" smtClean="0"/>
              <a:t>о</a:t>
            </a:r>
            <a:r>
              <a:rPr lang="ru-RU" dirty="0" smtClean="0"/>
              <a:t> верна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78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600" b="1" dirty="0"/>
              <a:t>Как вычисляется уровень статистической </a:t>
            </a:r>
            <a:r>
              <a:rPr lang="ru-RU" sz="3600" b="1" dirty="0" smtClean="0"/>
              <a:t>значимости?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Предположим, вы уже вычислили меру зависимости между двумя переменными. Следующий вопрос, стоящий перед вами: "насколько значима эта зависимость?" З</a:t>
            </a:r>
            <a:r>
              <a:rPr lang="ru-RU" dirty="0" smtClean="0"/>
              <a:t>начимость </a:t>
            </a:r>
            <a:r>
              <a:rPr lang="ru-RU" dirty="0"/>
              <a:t>зависит в основном от объема выборки. В</a:t>
            </a:r>
            <a:r>
              <a:rPr lang="ru-RU" dirty="0" smtClean="0"/>
              <a:t> </a:t>
            </a:r>
            <a:r>
              <a:rPr lang="ru-RU" dirty="0"/>
              <a:t>очень больших выборках даже очень слабые зависимости между переменными будут значимыми, в то время как в малых выборках даже очень сильные зависимости не являются надежными.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того чтобы определить уровень статистической значимости, </a:t>
            </a:r>
            <a:r>
              <a:rPr lang="ru-RU" dirty="0" smtClean="0"/>
              <a:t>нужна </a:t>
            </a:r>
            <a:r>
              <a:rPr lang="ru-RU" dirty="0"/>
              <a:t>функция, которая представляла бы зависимость между "величиной" и "значимостью" зависимости между переменными для каждого объема выборки. Данная функция указала </a:t>
            </a:r>
            <a:r>
              <a:rPr lang="ru-RU" dirty="0" smtClean="0"/>
              <a:t>бы </a:t>
            </a:r>
            <a:r>
              <a:rPr lang="ru-RU" dirty="0"/>
              <a:t>точно "насколько вероятно получить зависимость данной величины (или больше) в выборке данного объема, в предположении, что в популяции такой зависимости нет". </a:t>
            </a:r>
            <a:endParaRPr lang="ru-RU" dirty="0" smtClean="0"/>
          </a:p>
          <a:p>
            <a:r>
              <a:rPr lang="ru-RU" dirty="0" smtClean="0"/>
              <a:t>Эта функция </a:t>
            </a:r>
            <a:r>
              <a:rPr lang="ru-RU" dirty="0"/>
              <a:t>более сложная и не всегда точно одна и та же. В</a:t>
            </a:r>
            <a:r>
              <a:rPr lang="ru-RU" dirty="0" smtClean="0"/>
              <a:t> </a:t>
            </a:r>
            <a:r>
              <a:rPr lang="ru-RU" dirty="0"/>
              <a:t>большинстве случаев ее форма известна, и ее можно использовать для определения уровней значимости при исследовании выборок заданного размера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Большинство этих функций связано с очень важным классом распределений, называемым нормальным.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Распределение</a:t>
            </a:r>
            <a:r>
              <a:rPr lang="ru-RU" dirty="0"/>
              <a:t> – функция, описывающая вероятность тех или иных значений случайно варьирующей величины.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Выборки можно описывать, предполагая, что распределение величин в них подчинено какому-то закону, характерному для генеральной совокупности, из которой она получена.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37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Наиболее распространенные статистики и соответствующие им параметры генеральной совокупности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Объект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23184844"/>
                  </p:ext>
                </p:extLst>
              </p:nvPr>
            </p:nvGraphicFramePr>
            <p:xfrm>
              <a:off x="457200" y="1700807"/>
              <a:ext cx="8229600" cy="4475554"/>
            </p:xfrm>
            <a:graphic>
              <a:graphicData uri="http://schemas.openxmlformats.org/drawingml/2006/table">
                <a:tbl>
                  <a:tblPr firstRow="1" firstCol="1" bandRow="1">
                    <a:tableStyleId>{3B4B98B0-60AC-42C2-AFA5-B58CD77FA1E5}</a:tableStyleId>
                  </a:tblPr>
                  <a:tblGrid>
                    <a:gridCol w="4114800"/>
                    <a:gridCol w="4114800"/>
                  </a:tblGrid>
                  <a:tr h="5834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Статистики</a:t>
                          </a:r>
                          <a:endParaRPr lang="ru-RU" sz="20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Параметры</a:t>
                          </a:r>
                          <a:endParaRPr lang="ru-RU" sz="20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</a:tr>
                  <a:tr h="3889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Численность выборки – n.</a:t>
                          </a:r>
                          <a:endParaRPr lang="ru-RU" sz="200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 </a:t>
                          </a:r>
                          <a:endParaRPr lang="ru-RU" sz="200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</a:tr>
                  <a:tr h="13614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 dirty="0" smtClean="0">
                              <a:effectLst/>
                            </a:rPr>
                            <a:t>Среднее арифметическое –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ru-RU" sz="2000" i="1" smtClean="0">
                                      <a:effectLst/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effectLst/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effectLst/>
                                  <a:latin typeface="Cambria Math"/>
                                </a:rPr>
                                <m:t>,</m:t>
                              </m:r>
                            </m:oMath>
                          </a14:m>
                          <a:endParaRPr lang="en-US" sz="2000" b="1" i="1" dirty="0" smtClean="0">
                            <a:effectLst/>
                            <a:latin typeface="Cambria Math"/>
                          </a:endParaRPr>
                        </a:p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endParaRPr lang="en-US" sz="2000" i="1" dirty="0" smtClean="0">
                            <a:effectLst/>
                            <a:latin typeface="Cambria Math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en-US" sz="2000" i="1" dirty="0" smtClean="0"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 dirty="0" smtClean="0"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  <m:t>𝒙</m:t>
                                    </m:r>
                                  </m:e>
                                </m:acc>
                                <m:r>
                                  <a:rPr lang="en-US" sz="2000" b="1" i="1" dirty="0" smtClean="0">
                                    <a:effectLst/>
                                    <a:latin typeface="Cambria Math"/>
                                    <a:cs typeface="Times New Roman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000" b="1" i="1" dirty="0" smtClean="0"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</m:ctrlPr>
                                  </m:fPr>
                                  <m:num>
                                    <m:nary>
                                      <m:naryPr>
                                        <m:chr m:val="∑"/>
                                        <m:subHide m:val="on"/>
                                        <m:supHide m:val="on"/>
                                        <m:ctrlPr>
                                          <a:rPr lang="en-US" sz="2000" b="1" i="1" dirty="0" smtClean="0">
                                            <a:effectLst/>
                                            <a:latin typeface="Cambria Math"/>
                                            <a:cs typeface="Times New Roman"/>
                                          </a:rPr>
                                        </m:ctrlPr>
                                      </m:naryPr>
                                      <m:sub/>
                                      <m:sup/>
                                      <m:e>
                                        <m:sSub>
                                          <m:sSubPr>
                                            <m:ctrlPr>
                                              <a:rPr lang="en-US" sz="2000" b="1" i="1" dirty="0" smtClean="0">
                                                <a:effectLst/>
                                                <a:latin typeface="Cambria Math"/>
                                                <a:cs typeface="Times New Roman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000" b="1" i="1" dirty="0" smtClean="0">
                                                <a:effectLst/>
                                                <a:latin typeface="Cambria Math"/>
                                                <a:cs typeface="Times New Roman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2000" b="1" i="1" dirty="0" smtClean="0">
                                                <a:effectLst/>
                                                <a:latin typeface="Cambria Math"/>
                                                <a:cs typeface="Times New Roman"/>
                                              </a:rPr>
                                              <m:t>𝒊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</m:num>
                                  <m:den>
                                    <m:r>
                                      <a:rPr lang="en-US" sz="2000" b="1" i="1" dirty="0" smtClean="0"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  <m:t>𝒏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Генеральное среднее – </a:t>
                          </a:r>
                          <a14:m>
                            <m:oMath xmlns:m="http://schemas.openxmlformats.org/officeDocument/2006/math">
                              <m:r>
                                <a:rPr lang="ru-RU" sz="200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𝜇</m:t>
                              </m:r>
                            </m:oMath>
                          </a14:m>
                          <a:endParaRPr lang="ru-RU" sz="20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</a:tr>
                  <a:tr h="213053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 dirty="0" smtClean="0">
                              <a:effectLst/>
                            </a:rPr>
                            <a:t>Стандартное отклонение – s; </a:t>
                          </a:r>
                          <a:endParaRPr lang="en-US" sz="2000" dirty="0" smtClean="0">
                            <a:effectLst/>
                          </a:endParaRPr>
                        </a:p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endParaRPr lang="en-US" sz="2000" b="1" i="1" dirty="0" smtClean="0">
                            <a:effectLst/>
                            <a:latin typeface="Cambria Math"/>
                          </a:endParaRPr>
                        </a:p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</a:rPr>
                                  <m:t>𝒔</m:t>
                                </m:r>
                                <m:r>
                                  <a:rPr lang="en-US" sz="2000" b="1" i="1" smtClean="0"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000" b="1" i="1" smtClean="0">
                                        <a:effectLst/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nary>
                                          <m:naryPr>
                                            <m:chr m:val="∑"/>
                                            <m:subHide m:val="on"/>
                                            <m:supHide m:val="on"/>
                                            <m:ctrlPr>
                                              <a:rPr lang="en-US" sz="2000" b="1" i="1" smtClean="0">
                                                <a:effectLst/>
                                                <a:latin typeface="Cambria Math"/>
                                              </a:rPr>
                                            </m:ctrlPr>
                                          </m:naryPr>
                                          <m:sub/>
                                          <m:sup/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n-US" sz="2000" b="1" i="1" smtClean="0">
                                                    <a:effectLst/>
                                                    <a:latin typeface="Cambria Math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2000" b="1" i="1" smtClean="0">
                                                    <a:effectLst/>
                                                    <a:latin typeface="Cambria Math"/>
                                                  </a:rPr>
                                                  <m:t>(</m:t>
                                                </m:r>
                                                <m:sSub>
                                                  <m:sSubPr>
                                                    <m:ctrlPr>
                                                      <a:rPr lang="en-US" sz="2000" b="1" i="1" smtClean="0">
                                                        <a:effectLst/>
                                                        <a:latin typeface="Cambria Math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2000" b="1" i="1" smtClean="0">
                                                        <a:effectLst/>
                                                        <a:latin typeface="Cambria Math"/>
                                                      </a:rPr>
                                                      <m:t>𝒙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2000" b="1" i="1" smtClean="0">
                                                        <a:effectLst/>
                                                        <a:latin typeface="Cambria Math"/>
                                                      </a:rPr>
                                                      <m:t>𝒊</m:t>
                                                    </m:r>
                                                  </m:sub>
                                                </m:sSub>
                                                <m:r>
                                                  <a:rPr lang="en-US" sz="2000" b="1" i="1" smtClean="0">
                                                    <a:effectLst/>
                                                    <a:latin typeface="Cambria Math"/>
                                                  </a:rPr>
                                                  <m:t>−</m:t>
                                                </m:r>
                                                <m:acc>
                                                  <m:accPr>
                                                    <m:chr m:val="̅"/>
                                                    <m:ctrlPr>
                                                      <a:rPr lang="en-US" sz="2000" b="1" i="1" smtClean="0">
                                                        <a:effectLst/>
                                                        <a:latin typeface="Cambria Math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2000" b="1" i="1" smtClean="0">
                                                        <a:effectLst/>
                                                        <a:latin typeface="Cambria Math"/>
                                                      </a:rPr>
                                                      <m:t>𝒙</m:t>
                                                    </m:r>
                                                  </m:e>
                                                </m:acc>
                                                <m:r>
                                                  <a:rPr lang="en-US" sz="2000" b="1" i="1" smtClean="0">
                                                    <a:effectLst/>
                                                    <a:latin typeface="Cambria Math"/>
                                                  </a:rPr>
                                                  <m:t>)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2000" b="1" i="1" smtClean="0">
                                                    <a:effectLst/>
                                                    <a:latin typeface="Cambria Math"/>
                                                  </a:rPr>
                                                  <m:t>𝟐</m:t>
                                                </m:r>
                                              </m:sup>
                                            </m:sSup>
                                          </m:e>
                                        </m:nary>
                                      </m:num>
                                      <m:den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</a:rPr>
                                          <m:t>𝒏</m:t>
                                        </m:r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2000" b="1" i="1" smtClean="0">
                                            <a:effectLst/>
                                            <a:latin typeface="Cambria Math"/>
                                          </a:rPr>
                                          <m:t>𝟏</m:t>
                                        </m:r>
                                      </m:den>
                                    </m:f>
                                  </m:e>
                                </m:rad>
                              </m:oMath>
                            </m:oMathPara>
                          </a14:m>
                          <a:endParaRPr lang="ru-RU" sz="20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Генеральное стандартное отклонение – </a:t>
                          </a:r>
                          <a14:m>
                            <m:oMath xmlns:m="http://schemas.openxmlformats.org/officeDocument/2006/math">
                              <m:r>
                                <a:rPr lang="ru-RU" sz="2000" i="1" smtClean="0">
                                  <a:effectLst/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oMath>
                          </a14:m>
                          <a:endParaRPr lang="ru-RU" sz="20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Объект 5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23184844"/>
                  </p:ext>
                </p:extLst>
              </p:nvPr>
            </p:nvGraphicFramePr>
            <p:xfrm>
              <a:off x="457200" y="1700807"/>
              <a:ext cx="8229600" cy="4485460"/>
            </p:xfrm>
            <a:graphic>
              <a:graphicData uri="http://schemas.openxmlformats.org/drawingml/2006/table">
                <a:tbl>
                  <a:tblPr firstRow="1" firstCol="1" bandRow="1">
                    <a:tableStyleId>{3B4B98B0-60AC-42C2-AFA5-B58CD77FA1E5}</a:tableStyleId>
                  </a:tblPr>
                  <a:tblGrid>
                    <a:gridCol w="4114800"/>
                    <a:gridCol w="4114800"/>
                  </a:tblGrid>
                  <a:tr h="58349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Статистики</a:t>
                          </a:r>
                          <a:endParaRPr lang="ru-RU" sz="20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 dirty="0">
                              <a:effectLst/>
                            </a:rPr>
                            <a:t>Параметры</a:t>
                          </a:r>
                          <a:endParaRPr lang="ru-RU" sz="20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</a:tr>
                  <a:tr h="40995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Численность выборки – n.</a:t>
                          </a:r>
                          <a:endParaRPr lang="ru-RU" sz="200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ts val="1800"/>
                            </a:lnSpc>
                            <a:spcAft>
                              <a:spcPts val="750"/>
                            </a:spcAft>
                          </a:pPr>
                          <a:r>
                            <a:rPr lang="ru-RU" sz="2000">
                              <a:effectLst/>
                            </a:rPr>
                            <a:t> </a:t>
                          </a:r>
                          <a:endParaRPr lang="ru-RU" sz="200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95250" marR="95250" marT="85725" marB="85725" anchor="ctr"/>
                    </a:tc>
                  </a:tr>
                  <a:tr h="1361479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5250" marR="95250" marT="85725" marB="85725" anchor="ctr">
                        <a:blipFill rotWithShape="1">
                          <a:blip r:embed="rId2"/>
                          <a:stretch>
                            <a:fillRect t="-73094" r="-100000" b="-156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5250" marR="95250" marT="85725" marB="85725" anchor="ctr">
                        <a:blipFill rotWithShape="1">
                          <a:blip r:embed="rId2"/>
                          <a:stretch>
                            <a:fillRect l="-100000" t="-73094" b="-156951"/>
                          </a:stretch>
                        </a:blipFill>
                      </a:tcPr>
                    </a:tc>
                  </a:tr>
                  <a:tr h="213053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5250" marR="95250" marT="85725" marB="85725" anchor="ctr">
                        <a:blipFill rotWithShape="1">
                          <a:blip r:embed="rId2"/>
                          <a:stretch>
                            <a:fillRect t="-110286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95250" marR="95250" marT="85725" marB="85725" anchor="ctr">
                        <a:blipFill rotWithShape="1">
                          <a:blip r:embed="rId2"/>
                          <a:stretch>
                            <a:fillRect l="-100000" t="-11028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9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8640"/>
            <a:ext cx="6840760" cy="620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389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Все ли статистики критериев нормально распределены?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Не все, но большинство из них либо имеют нормальное распределение, либо имеют распределение, связанное с нормальным и вычисляемое на основе </a:t>
            </a:r>
            <a:r>
              <a:rPr lang="ru-RU" dirty="0" smtClean="0"/>
              <a:t>нормального, </a:t>
            </a:r>
            <a:r>
              <a:rPr lang="ru-RU" dirty="0"/>
              <a:t>такое как t, F или хи-квадрат. Обычно эти </a:t>
            </a:r>
            <a:r>
              <a:rPr lang="ru-RU" dirty="0" err="1"/>
              <a:t>критериальные</a:t>
            </a:r>
            <a:r>
              <a:rPr lang="ru-RU" dirty="0"/>
              <a:t> статистики требуют, чтобы анализируемые переменные сами были нормально распределены в совокупности. Многие наблюдаемые переменные действительно нормально распределены, что является еще одним аргументом в пользу того, что нормальное распределение представляет "фундаментальный закон". Проблема может возникнуть, когда пытаются применить тесты, основанные на предположении нормальности, к данным, не являющимся нормальными. В этих случаях вы можете выбрать одно из двух. Во-первых, вы можете использовать альтернативные "непараметрические" тесты (так называемые "свободно распределенные критерии"). </a:t>
            </a:r>
            <a:r>
              <a:rPr lang="ru-RU" dirty="0" smtClean="0"/>
              <a:t>Как </a:t>
            </a:r>
            <a:r>
              <a:rPr lang="ru-RU" dirty="0"/>
              <a:t>альтернативу, во многих случаях вы можете все же использовать тесты, основанные на предположении нормальности, если уверены, что объем выборки достаточно </a:t>
            </a:r>
            <a:r>
              <a:rPr lang="ru-RU" dirty="0" smtClean="0"/>
              <a:t>велик.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2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ПАРАМЕТРИЧЕСКИЕ КРИТЕРИИ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Позволяют прямо оценить различия в средних, полученных в двух выборках (</a:t>
            </a:r>
            <a:r>
              <a:rPr lang="en-US" dirty="0"/>
              <a:t>t-</a:t>
            </a:r>
            <a:r>
              <a:rPr lang="ru-RU" dirty="0" smtClean="0"/>
              <a:t>критерий Стьюдента</a:t>
            </a:r>
            <a:r>
              <a:rPr lang="ru-RU" dirty="0"/>
              <a:t>).</a:t>
            </a:r>
          </a:p>
          <a:p>
            <a:r>
              <a:rPr lang="ru-RU" dirty="0" smtClean="0"/>
              <a:t>Позволяют прямо оценить различия в дисперсиях (критерий Фишера</a:t>
            </a:r>
            <a:r>
              <a:rPr lang="ru-RU" dirty="0"/>
              <a:t>).</a:t>
            </a:r>
          </a:p>
          <a:p>
            <a:r>
              <a:rPr lang="ru-RU" dirty="0" smtClean="0"/>
              <a:t>Позволяют выявить тенденции изменения признака при переходе от условия к условию (дисперсионный однофакторный анализ), но лишь при условии нормального распределения признака</a:t>
            </a:r>
            <a:r>
              <a:rPr lang="ru-RU" dirty="0"/>
              <a:t>.</a:t>
            </a:r>
          </a:p>
          <a:p>
            <a:r>
              <a:rPr lang="ru-RU" dirty="0" smtClean="0"/>
              <a:t>Позволяют оценить взаимодействие двух и более факторов в их влиянии на изменения признака (двухфакторный дисперсионный анализ</a:t>
            </a:r>
            <a:r>
              <a:rPr lang="ru-RU" dirty="0"/>
              <a:t>).</a:t>
            </a:r>
          </a:p>
          <a:p>
            <a:r>
              <a:rPr lang="ru-RU" dirty="0" smtClean="0"/>
              <a:t>Экспериментальные данные должны отвечать двум, а иногда трем, условиям: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а) значения признака измерены по интервальной шкале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smtClean="0"/>
              <a:t>	б) распределение признака является нормальным</a:t>
            </a:r>
            <a:r>
              <a:rPr lang="ru-RU" dirty="0"/>
              <a:t>;</a:t>
            </a:r>
          </a:p>
          <a:p>
            <a:pPr marL="901700" indent="-901700">
              <a:buNone/>
            </a:pPr>
            <a:r>
              <a:rPr lang="ru-RU" dirty="0" smtClean="0"/>
              <a:t>	в) в дисперсионном анализе должно соблюдаться требование равенства дисперсий в ячейках комплекса</a:t>
            </a:r>
            <a:r>
              <a:rPr lang="ru-RU" dirty="0"/>
              <a:t>.</a:t>
            </a:r>
          </a:p>
          <a:p>
            <a:r>
              <a:rPr lang="ru-RU" dirty="0" smtClean="0"/>
              <a:t>Математические расчеты довольно сложны</a:t>
            </a:r>
            <a:r>
              <a:rPr lang="ru-RU" dirty="0"/>
              <a:t>.</a:t>
            </a:r>
          </a:p>
          <a:p>
            <a:r>
              <a:rPr lang="ru-RU" dirty="0" smtClean="0"/>
              <a:t>Если условия, перечисленные выше, выполняются, параметрические критерии оказываются более мощными, чем непараметрические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1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НЕПАРАМЕТРИЧЕСКИЕ КРИТЕРИИ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Позволяют оценить лишь средние тенденции, например, ответить на вопрос, чаще ли в выборке А встречаются более высокие, а в выборке Б –более низкие значения признака (критерии </a:t>
            </a:r>
            <a:r>
              <a:rPr lang="en-US" dirty="0" smtClean="0"/>
              <a:t>Q,</a:t>
            </a:r>
            <a:r>
              <a:rPr lang="ru-RU" dirty="0" smtClean="0"/>
              <a:t> </a:t>
            </a:r>
            <a:r>
              <a:rPr lang="en-US" dirty="0" smtClean="0"/>
              <a:t>U,</a:t>
            </a:r>
            <a:r>
              <a:rPr lang="ru-RU" dirty="0" smtClean="0"/>
              <a:t> </a:t>
            </a:r>
            <a:r>
              <a:rPr lang="el-GR" dirty="0" smtClean="0"/>
              <a:t>φ*</a:t>
            </a:r>
            <a:r>
              <a:rPr lang="ru-RU" dirty="0" smtClean="0"/>
              <a:t>и др</a:t>
            </a:r>
            <a:r>
              <a:rPr lang="ru-RU" dirty="0"/>
              <a:t>.).</a:t>
            </a:r>
          </a:p>
          <a:p>
            <a:r>
              <a:rPr lang="ru-RU" dirty="0" smtClean="0"/>
              <a:t>Позволяют оценить лишь различия в диапазонах вариативности признака (критерий </a:t>
            </a:r>
            <a:r>
              <a:rPr lang="el-GR" dirty="0" smtClean="0"/>
              <a:t>φ</a:t>
            </a:r>
            <a:r>
              <a:rPr lang="el-GR" dirty="0"/>
              <a:t>*).</a:t>
            </a:r>
          </a:p>
          <a:p>
            <a:r>
              <a:rPr lang="ru-RU" dirty="0" smtClean="0"/>
              <a:t>Позволяют выявить тенденции изменения признака при переходе от условия к условию при любом распределении признака (критерии тенденций </a:t>
            </a:r>
            <a:r>
              <a:rPr lang="en-US" dirty="0" smtClean="0"/>
              <a:t>L</a:t>
            </a:r>
            <a:r>
              <a:rPr lang="ru-RU" dirty="0" smtClean="0"/>
              <a:t> и </a:t>
            </a:r>
            <a:r>
              <a:rPr lang="en-US" dirty="0" smtClean="0"/>
              <a:t>S</a:t>
            </a:r>
            <a:r>
              <a:rPr lang="en-US" dirty="0"/>
              <a:t>).</a:t>
            </a:r>
          </a:p>
          <a:p>
            <a:r>
              <a:rPr lang="ru-RU" dirty="0" smtClean="0"/>
              <a:t>Не позволяют оценить взаимодействие двух и более факторов в их влияние на изменения признака</a:t>
            </a:r>
            <a:endParaRPr lang="ru-RU" dirty="0"/>
          </a:p>
          <a:p>
            <a:r>
              <a:rPr lang="ru-RU" dirty="0" smtClean="0"/>
              <a:t>Экспериментальные данные могут:</a:t>
            </a:r>
          </a:p>
          <a:p>
            <a:pPr marL="0" indent="0">
              <a:buNone/>
            </a:pPr>
            <a:r>
              <a:rPr lang="ru-RU" dirty="0" smtClean="0"/>
              <a:t>	а) быть представлены в любой шкале, начиная от шкалы наименований</a:t>
            </a:r>
            <a:r>
              <a:rPr lang="ru-RU" dirty="0"/>
              <a:t>;</a:t>
            </a:r>
          </a:p>
          <a:p>
            <a:pPr marL="901700" indent="-901700">
              <a:buNone/>
            </a:pPr>
            <a:r>
              <a:rPr lang="ru-RU" dirty="0" smtClean="0"/>
              <a:t>	б) распределение признака может быть любым и совпадение его с каким-либо теоретическим законом распределения не обязательно и не нуждается в проверке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smtClean="0"/>
              <a:t>	в) требование равенства дисперсий отсутствует</a:t>
            </a:r>
            <a:r>
              <a:rPr lang="ru-RU" dirty="0"/>
              <a:t>.</a:t>
            </a:r>
          </a:p>
          <a:p>
            <a:r>
              <a:rPr lang="ru-RU" dirty="0" smtClean="0"/>
              <a:t>Математические расчеты по большей части просты и занимают мало времени (за исключением критериев </a:t>
            </a:r>
            <a:r>
              <a:rPr lang="el-GR" dirty="0" smtClean="0"/>
              <a:t>χ</a:t>
            </a:r>
            <a:r>
              <a:rPr lang="el-GR" baseline="30000" dirty="0" smtClean="0"/>
              <a:t>2</a:t>
            </a:r>
            <a:r>
              <a:rPr lang="ru-RU" dirty="0" smtClean="0"/>
              <a:t> и </a:t>
            </a:r>
            <a:r>
              <a:rPr lang="el-GR" dirty="0" smtClean="0"/>
              <a:t>λ</a:t>
            </a:r>
            <a:r>
              <a:rPr lang="el-GR" dirty="0"/>
              <a:t>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20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переменные?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Переменные – это то, что можно измерять, контролировать или что можно изменять в исследованиях.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9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777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Исследование зависимостей в сравнении с экспериментальными </a:t>
            </a:r>
            <a:r>
              <a:rPr lang="ru-RU" sz="3200" b="1" dirty="0" smtClean="0"/>
              <a:t>исследованиями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Большинство эмпирических исследований данных можно отнести к одному из названных типов. В исследовании корреляций </a:t>
            </a:r>
            <a:r>
              <a:rPr lang="ru-RU" dirty="0" smtClean="0"/>
              <a:t> </a:t>
            </a:r>
            <a:r>
              <a:rPr lang="ru-RU" dirty="0"/>
              <a:t>вы не влияете (или, по крайней мере, пытаетесь не влиять) на переменные, а только измеряете их и хотите найти </a:t>
            </a:r>
            <a:r>
              <a:rPr lang="ru-RU" dirty="0" smtClean="0"/>
              <a:t>зависимости </a:t>
            </a:r>
            <a:r>
              <a:rPr lang="ru-RU" dirty="0"/>
              <a:t>между некоторыми измеренными </a:t>
            </a:r>
            <a:r>
              <a:rPr lang="ru-RU" dirty="0" smtClean="0"/>
              <a:t>переменными. </a:t>
            </a:r>
            <a:r>
              <a:rPr lang="ru-RU" dirty="0"/>
              <a:t>В экспериментальных исследованиях, напротив, вы варьируете некоторые переменные и измеряете воздействия этих изменений на другие переменные</a:t>
            </a:r>
            <a:r>
              <a:rPr lang="ru-RU" dirty="0" smtClean="0"/>
              <a:t>. </a:t>
            </a:r>
            <a:r>
              <a:rPr lang="ru-RU" dirty="0"/>
              <a:t>Анализ данных в экспериментальном исследовании также приходит к вычислению "корреляций</a:t>
            </a:r>
            <a:r>
              <a:rPr lang="ru-RU" dirty="0" smtClean="0"/>
              <a:t>" </a:t>
            </a:r>
            <a:r>
              <a:rPr lang="ru-RU" dirty="0"/>
              <a:t>между переменными, а именно, между переменными, на которые воздействуют, и переменными, на которые влияет это воздействие. Тем не менее, экспериментальные данные потенциально снабжают нас более качественной информацией. Только экспериментально можно убедительно доказать причинную связь между переменными</a:t>
            </a:r>
            <a:r>
              <a:rPr lang="ru-RU" dirty="0" smtClean="0"/>
              <a:t>. </a:t>
            </a:r>
            <a:r>
              <a:rPr lang="ru-RU" dirty="0"/>
              <a:t>Результаты корреляционного исследования могут быть проинтерпретированы в </a:t>
            </a:r>
            <a:r>
              <a:rPr lang="ru-RU" dirty="0" smtClean="0"/>
              <a:t>каузальных </a:t>
            </a:r>
            <a:r>
              <a:rPr lang="ru-RU" dirty="0"/>
              <a:t>терминах на основе некоторой теории, но сами по себе не могут отчетливо доказать причинность.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77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Зависимые и независимые </a:t>
            </a:r>
            <a:r>
              <a:rPr lang="ru-RU" b="1" dirty="0" smtClean="0"/>
              <a:t>переменные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Независимыми переменными </a:t>
            </a:r>
            <a:r>
              <a:rPr lang="ru-RU" dirty="0" smtClean="0"/>
              <a:t>– переменные</a:t>
            </a:r>
            <a:r>
              <a:rPr lang="ru-RU" dirty="0"/>
              <a:t>, которые варьируются </a:t>
            </a:r>
            <a:r>
              <a:rPr lang="ru-RU" dirty="0" smtClean="0"/>
              <a:t>исследователем</a:t>
            </a:r>
          </a:p>
          <a:p>
            <a:r>
              <a:rPr lang="ru-RU" dirty="0"/>
              <a:t>З</a:t>
            </a:r>
            <a:r>
              <a:rPr lang="ru-RU" dirty="0" smtClean="0"/>
              <a:t>ависимые </a:t>
            </a:r>
            <a:r>
              <a:rPr lang="ru-RU" dirty="0"/>
              <a:t>переменные – это переменные, которые измеряются или </a:t>
            </a:r>
            <a:r>
              <a:rPr lang="ru-RU" dirty="0" smtClean="0"/>
              <a:t>регистрируются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Шкалы измерений и типы переменных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Типы шкал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номинальная</a:t>
            </a:r>
            <a:endParaRPr lang="ru-RU" dirty="0"/>
          </a:p>
          <a:p>
            <a:r>
              <a:rPr lang="ru-RU" dirty="0" smtClean="0"/>
              <a:t>порядковая </a:t>
            </a:r>
            <a:r>
              <a:rPr lang="ru-RU" dirty="0"/>
              <a:t>(ординальная</a:t>
            </a:r>
            <a:r>
              <a:rPr lang="ru-RU" dirty="0" smtClean="0"/>
              <a:t>)</a:t>
            </a:r>
          </a:p>
          <a:p>
            <a:r>
              <a:rPr lang="ru-RU" dirty="0" smtClean="0"/>
              <a:t>интервальная </a:t>
            </a:r>
          </a:p>
          <a:p>
            <a:r>
              <a:rPr lang="ru-RU" dirty="0" smtClean="0"/>
              <a:t>относительная </a:t>
            </a:r>
            <a:r>
              <a:rPr lang="ru-RU" dirty="0"/>
              <a:t>(шкала отношения)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Типы переменных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номинальная – только для качественной классификации</a:t>
            </a:r>
          </a:p>
          <a:p>
            <a:r>
              <a:rPr lang="ru-RU" dirty="0" smtClean="0"/>
              <a:t>порядковая </a:t>
            </a:r>
            <a:r>
              <a:rPr lang="ru-RU" dirty="0"/>
              <a:t>(</a:t>
            </a:r>
            <a:r>
              <a:rPr lang="ru-RU" dirty="0" smtClean="0"/>
              <a:t>ординальная) – позволяет ранжировать объекты</a:t>
            </a:r>
          </a:p>
          <a:p>
            <a:r>
              <a:rPr lang="ru-RU" dirty="0"/>
              <a:t>и</a:t>
            </a:r>
            <a:r>
              <a:rPr lang="ru-RU" dirty="0" smtClean="0"/>
              <a:t>нтервальная - позволяет </a:t>
            </a:r>
            <a:r>
              <a:rPr lang="ru-RU" dirty="0"/>
              <a:t>упорядочивать объекты измерения, </a:t>
            </a:r>
            <a:r>
              <a:rPr lang="ru-RU" dirty="0" smtClean="0"/>
              <a:t>численно </a:t>
            </a:r>
            <a:r>
              <a:rPr lang="ru-RU" dirty="0"/>
              <a:t>выразить и сравнить различия между ними</a:t>
            </a:r>
            <a:endParaRPr lang="ru-RU" dirty="0" smtClean="0"/>
          </a:p>
          <a:p>
            <a:r>
              <a:rPr lang="ru-RU" dirty="0" smtClean="0"/>
              <a:t>относительная – то же, что интервальная, характерная черта – наличие </a:t>
            </a:r>
            <a:r>
              <a:rPr lang="ru-RU" dirty="0"/>
              <a:t>определенной точки абсолютного нуля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4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Признаки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72850"/>
              </p:ext>
            </p:extLst>
          </p:nvPr>
        </p:nvGraphicFramePr>
        <p:xfrm>
          <a:off x="457200" y="980728"/>
          <a:ext cx="8229600" cy="5565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54440"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Категории признаков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Выражается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Пример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</a:tr>
              <a:tr h="725567"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Количественные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Метрические (континуальные, мерные)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Число из непрерывного ряда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Длина тела лягушки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</a:tr>
              <a:tr h="725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Меристические (дискретные, счетные)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Целое число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Количество полос на голени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</a:tr>
              <a:tr h="12678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Ранговые</a:t>
                      </a:r>
                      <a:br>
                        <a:rPr lang="ru-RU" sz="1600">
                          <a:effectLst/>
                        </a:rPr>
                      </a:br>
                      <a:r>
                        <a:rPr lang="ru-RU" sz="1600">
                          <a:effectLst/>
                        </a:rPr>
                        <a:t>(порядковые)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Целое число (ранг), причем разница между рангами не является мерой отличия между самими объектами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Ранг длины пальцев передней конечности (1 – самый длинный, 2 – следующий по длине и т.д.)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</a:tr>
              <a:tr h="99669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Качественные (атрибутивные)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Множественные (номинальные, политомические)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Определенное качество из некоего набора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Цвет спины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</a:tr>
              <a:tr h="725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Альтернативные (дихотомические)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Одно состояние из двух возможных (есть – нет)</a:t>
                      </a:r>
                      <a:endParaRPr lang="ru-RU" sz="1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Наличие </a:t>
                      </a:r>
                      <a:r>
                        <a:rPr lang="ru-RU" sz="1600" dirty="0" err="1">
                          <a:effectLst/>
                        </a:rPr>
                        <a:t>дорзомедиальной</a:t>
                      </a:r>
                      <a:r>
                        <a:rPr lang="ru-RU" sz="1600" dirty="0">
                          <a:effectLst/>
                        </a:rPr>
                        <a:t> полосы</a:t>
                      </a: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95250" marR="95250" marT="85725" marB="85725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54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Связи между переменными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Независимо от типа, две или более переменных </a:t>
            </a:r>
            <a:r>
              <a:rPr lang="ru-RU" dirty="0" smtClean="0"/>
              <a:t>связаны </a:t>
            </a:r>
            <a:r>
              <a:rPr lang="ru-RU" dirty="0"/>
              <a:t>между собой, если наблюдаемые значения этих переменных распределены согласованным образом. Другими словами, </a:t>
            </a:r>
            <a:r>
              <a:rPr lang="ru-RU" dirty="0" smtClean="0"/>
              <a:t>переменные </a:t>
            </a:r>
            <a:r>
              <a:rPr lang="ru-RU" dirty="0"/>
              <a:t>зависимы, если их значения систематическим образом согласованы друг с другом в имеющихся у нас наблюдениях.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</a:t>
            </a:r>
            <a:r>
              <a:rPr lang="ru-RU" b="1" dirty="0" smtClean="0"/>
              <a:t>сновные черты </a:t>
            </a:r>
            <a:r>
              <a:rPr lang="ru-RU" b="1" dirty="0"/>
              <a:t>зависимости между переменными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Величина. Величину зависимости легче понять и измерить, чем надежность. </a:t>
            </a:r>
            <a:r>
              <a:rPr lang="ru-RU" dirty="0" smtClean="0"/>
              <a:t>То есть можно </a:t>
            </a:r>
            <a:r>
              <a:rPr lang="ru-RU" dirty="0"/>
              <a:t>предсказать значения одной переменной по значениям другой.</a:t>
            </a:r>
          </a:p>
          <a:p>
            <a:r>
              <a:rPr lang="ru-RU" dirty="0"/>
              <a:t>Надежность ("истинность</a:t>
            </a:r>
            <a:r>
              <a:rPr lang="ru-RU" dirty="0" smtClean="0"/>
              <a:t>") – связана </a:t>
            </a:r>
            <a:r>
              <a:rPr lang="ru-RU" dirty="0"/>
              <a:t>с репрезентативностью определенной выборки, на основе которой строятся выводы. Другими словами, надежность говорит нам о том, насколько вероятно, что зависимость, подобная найденной вами, будет вновь обнаружена (иными словами, подтвердится) на данных другой выборки, извлеченной из той же самой популяции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75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2268</Words>
  <Application>Microsoft Office PowerPoint</Application>
  <PresentationFormat>Экран (4:3)</PresentationFormat>
  <Paragraphs>184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Основные понятия биостатистики</vt:lpstr>
      <vt:lpstr>Что такое биостатистика и зачем она нужна?</vt:lpstr>
      <vt:lpstr>Что такое переменные?</vt:lpstr>
      <vt:lpstr>Исследование зависимостей в сравнении с экспериментальными исследованиями</vt:lpstr>
      <vt:lpstr>Зависимые и независимые переменные</vt:lpstr>
      <vt:lpstr>Шкалы измерений и типы переменных</vt:lpstr>
      <vt:lpstr>Признаки</vt:lpstr>
      <vt:lpstr>Связи между переменными</vt:lpstr>
      <vt:lpstr>Основные черты зависимости между переменными</vt:lpstr>
      <vt:lpstr>Вероятность</vt:lpstr>
      <vt:lpstr>Генеральная совокупность и выборка</vt:lpstr>
      <vt:lpstr>Что такое значимость? Шуточный пример</vt:lpstr>
      <vt:lpstr>Статистические гипотезы</vt:lpstr>
      <vt:lpstr>Что такое статистическая значимость (p-уровень)? </vt:lpstr>
      <vt:lpstr>Уровни статистической значимости:</vt:lpstr>
      <vt:lpstr>Статистическая значимость и количество выполненных анализов</vt:lpstr>
      <vt:lpstr>Почему более сильные зависимости между переменными являются более значимыми?</vt:lpstr>
      <vt:lpstr>Пример: "отношение числа новорожденных мальчиков к числу новорожденных девочек"</vt:lpstr>
      <vt:lpstr>Почему слабые связи могут быть значимо доказаны только на больших выборках?</vt:lpstr>
      <vt:lpstr>Можно ли отсутствие связей рассматривать как значимый результат?</vt:lpstr>
      <vt:lpstr>Как измерить величину зависимости между переменными?</vt:lpstr>
      <vt:lpstr>Статистический критерий</vt:lpstr>
      <vt:lpstr>Как вычисляется уровень статистической значимости?</vt:lpstr>
      <vt:lpstr>Презентация PowerPoint</vt:lpstr>
      <vt:lpstr>Наиболее распространенные статистики и соответствующие им параметры генеральной совокупности</vt:lpstr>
      <vt:lpstr>Презентация PowerPoint</vt:lpstr>
      <vt:lpstr>Все ли статистики критериев нормально распределены?</vt:lpstr>
      <vt:lpstr>ПАРАМЕТРИЧЕСКИЕ КРИТЕРИИ</vt:lpstr>
      <vt:lpstr>НЕПАРАМЕТРИЧЕСКИЕ КРИТЕРИИ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элементарных понятий статистики</dc:title>
  <dc:creator>Лизка Самойлова</dc:creator>
  <cp:lastModifiedBy>Лизка Самойлова</cp:lastModifiedBy>
  <cp:revision>19</cp:revision>
  <dcterms:created xsi:type="dcterms:W3CDTF">2020-04-22T17:22:24Z</dcterms:created>
  <dcterms:modified xsi:type="dcterms:W3CDTF">2020-04-24T11:29:17Z</dcterms:modified>
</cp:coreProperties>
</file>